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3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68" r:id="rId12"/>
  </p:sldIdLst>
  <p:sldSz cx="9144000" cy="6858000" type="screen4x3"/>
  <p:notesSz cx="6858000" cy="9144000"/>
  <p:embeddedFontLst>
    <p:embeddedFont>
      <p:font typeface="MS UI Gothic" panose="020B0600070205080204" pitchFamily="34" charset="-12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eko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SkLpa4LXdBxsOCPwFEIGVd2Aa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D4E"/>
    <a:srgbClr val="5B9BD5"/>
    <a:srgbClr val="2F528F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BC3F0E-69A4-4BE1-A8A3-9E3304BBB1FE}">
  <a:tblStyle styleId="{0EBC3F0E-69A4-4BE1-A8A3-9E3304BBB1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196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947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121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181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84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009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96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822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360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093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dbb709cb6b_0_16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dbb709cb6b_0_16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gdbb709cb6b_0_16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LOSAT/mission-analysis/blob/main/python/setup_guide/README.md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tudat.space/en/stable/" TargetMode="External"/><Relationship Id="rId5" Type="http://schemas.openxmlformats.org/officeDocument/2006/relationships/hyperlink" Target="mailto:D.Dirkx@tudelft.n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hyperlink" Target="https://docs.github.com/en/education/explore-the-benefits-of-teaching-and-learning-with-github-education/github-global-campus-for-students/apply-to-github-global-campus-as-a-studen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TOLOSAT/mission-analysis/blob/main/python/setup_guide/README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d46eaa4a8c_1_20"/>
          <p:cNvSpPr txBox="1"/>
          <p:nvPr/>
        </p:nvSpPr>
        <p:spPr>
          <a:xfrm>
            <a:off x="7635650" y="6383575"/>
            <a:ext cx="13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20</a:t>
            </a:r>
            <a:r>
              <a:rPr lang="fr-FR" sz="2000" b="1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/10/2022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846879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d46eaa4a8c_1_20"/>
          <p:cNvSpPr txBox="1"/>
          <p:nvPr/>
        </p:nvSpPr>
        <p:spPr>
          <a:xfrm>
            <a:off x="0" y="4073293"/>
            <a:ext cx="9143999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5100" b="1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1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A how-to crash course</a:t>
            </a:r>
          </a:p>
        </p:txBody>
      </p:sp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5">
            <a:alphaModFix/>
          </a:blip>
          <a:srcRect l="1495" r="2633"/>
          <a:stretch/>
        </p:blipFill>
        <p:spPr>
          <a:xfrm>
            <a:off x="-231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-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6">
            <a:alphaModFix/>
          </a:blip>
          <a:srcRect l="12513" t="79789" r="17486"/>
          <a:stretch/>
        </p:blipFill>
        <p:spPr>
          <a:xfrm>
            <a:off x="1371484" y="2331560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9;gd46eaa4a8c_1_20">
            <a:extLst>
              <a:ext uri="{FF2B5EF4-FFF2-40B4-BE49-F238E27FC236}">
                <a16:creationId xmlns:a16="http://schemas.microsoft.com/office/drawing/2014/main" id="{24B7B665-4D8B-49A9-9738-A2937174302C}"/>
              </a:ext>
            </a:extLst>
          </p:cNvPr>
          <p:cNvSpPr txBox="1"/>
          <p:nvPr/>
        </p:nvSpPr>
        <p:spPr>
          <a:xfrm>
            <a:off x="2155083" y="6383575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61D4E"/>
                </a:solidFill>
              </a:rPr>
              <a:t>Collaborative Coding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4" y="1008166"/>
            <a:ext cx="863545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Follow the setup guide on GitHub 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here</a:t>
            </a:r>
            <a:r>
              <a:rPr lang="en-US" dirty="0">
                <a:sym typeface="Wingdings" panose="05000000000000000000" pitchFamily="2" charset="2"/>
              </a:rPr>
              <a:t> </a:t>
            </a:r>
          </a:p>
        </p:txBody>
      </p:sp>
    </p:spTree>
    <p:extLst>
      <p:ext uri="{BB962C8B-B14F-4D97-AF65-F5344CB8AC3E}">
        <p14:creationId xmlns:p14="http://schemas.microsoft.com/office/powerpoint/2010/main" val="122117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d46eaa4a8c_1_20"/>
          <p:cNvSpPr txBox="1"/>
          <p:nvPr/>
        </p:nvSpPr>
        <p:spPr>
          <a:xfrm>
            <a:off x="7635650" y="6383575"/>
            <a:ext cx="13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20</a:t>
            </a:r>
            <a:r>
              <a:rPr lang="fr-FR" sz="2000" b="1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/10/2022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846879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d46eaa4a8c_1_20"/>
          <p:cNvSpPr txBox="1"/>
          <p:nvPr/>
        </p:nvSpPr>
        <p:spPr>
          <a:xfrm>
            <a:off x="1" y="3532125"/>
            <a:ext cx="9143999" cy="171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4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References &amp; Links</a:t>
            </a:r>
          </a:p>
          <a:p>
            <a:pPr>
              <a:lnSpc>
                <a:spcPct val="110000"/>
              </a:lnSpc>
              <a:buSzPts val="4000"/>
            </a:pP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Dominic Dirkx, AE4868 Numerical Astrodynamics, TU Delft (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  <a:hlinkClick r:id="rId5"/>
              </a:rPr>
              <a:t>D.Dirkx@tudelft.nl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)</a:t>
            </a:r>
          </a:p>
          <a:p>
            <a:pPr>
              <a:lnSpc>
                <a:spcPct val="110000"/>
              </a:lnSpc>
              <a:buSzPts val="4000"/>
            </a:pP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TU Delft Astrodynamics Toolbox (TUDAT) 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  <a:hlinkClick r:id="rId6"/>
              </a:rPr>
              <a:t>https://docs.tudat.space/en/stable/</a:t>
            </a: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>
              <a:lnSpc>
                <a:spcPct val="110000"/>
              </a:lnSpc>
              <a:buSzPts val="4000"/>
            </a:pP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7">
            <a:alphaModFix/>
          </a:blip>
          <a:srcRect l="1495" r="2633"/>
          <a:stretch/>
        </p:blipFill>
        <p:spPr>
          <a:xfrm>
            <a:off x="-231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-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8">
            <a:alphaModFix/>
          </a:blip>
          <a:srcRect l="12513" t="79789" r="17486"/>
          <a:stretch/>
        </p:blipFill>
        <p:spPr>
          <a:xfrm>
            <a:off x="1371484" y="2331560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9;gd46eaa4a8c_1_20">
            <a:extLst>
              <a:ext uri="{FF2B5EF4-FFF2-40B4-BE49-F238E27FC236}">
                <a16:creationId xmlns:a16="http://schemas.microsoft.com/office/drawing/2014/main" id="{24B7B665-4D8B-49A9-9738-A2937174302C}"/>
              </a:ext>
            </a:extLst>
          </p:cNvPr>
          <p:cNvSpPr txBox="1"/>
          <p:nvPr/>
        </p:nvSpPr>
        <p:spPr>
          <a:xfrm>
            <a:off x="2155083" y="6383575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51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Table of Contents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dd561a0acf_0_12"/>
          <p:cNvSpPr txBox="1"/>
          <p:nvPr/>
        </p:nvSpPr>
        <p:spPr>
          <a:xfrm>
            <a:off x="1115322" y="1295758"/>
            <a:ext cx="7871452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1" dirty="0"/>
              <a:t>Introduction</a:t>
            </a: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+mj-lt"/>
              <a:buAutoNum type="romanUcPeriod"/>
            </a:pPr>
            <a:r>
              <a:rPr lang="en-US" sz="2100" b="1" dirty="0"/>
              <a:t>Python Workflow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Tools Used &amp; Recommended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Installation &amp; Testing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Collaborative Coding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1" dirty="0"/>
              <a:t>Useful Links</a:t>
            </a: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83369"/>
            <a:ext cx="7871452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Some historical context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B7A835-3F5B-4D6E-BA83-292071D0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25" y="1546668"/>
            <a:ext cx="4922089" cy="17555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2A59ED-9E30-4084-B318-08097AC56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565" y="1780043"/>
            <a:ext cx="2570137" cy="1288793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BF3E64-D70D-49D7-B779-82581A00C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t="2175" r="1158" b="4655"/>
          <a:stretch/>
        </p:blipFill>
        <p:spPr>
          <a:xfrm>
            <a:off x="-69706" y="3469754"/>
            <a:ext cx="4071744" cy="28740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872B37C-C0EE-4F12-8C06-DD56E0718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725" y="3547512"/>
            <a:ext cx="4922089" cy="24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Why move to Python ?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More modern and flexible language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Easy to learn and use, still allows for high-performance applications through interfaces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Scilab very limiting and outdated (CNES also looking into moving to Python)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Opens access to many free and open-source libraries available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Free choice of IDE and development environment, can wield the power of plugins, etc.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More modular code, easier to collaborate with other subsystems when needed</a:t>
            </a:r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2A59ED-9E30-4084-B318-08097AC56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28" y="4803765"/>
            <a:ext cx="2570137" cy="12887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451558-70D2-40D8-96F8-F1CF065EA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86" b="9985"/>
          <a:stretch/>
        </p:blipFill>
        <p:spPr>
          <a:xfrm>
            <a:off x="7222300" y="4378544"/>
            <a:ext cx="1775889" cy="17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 : coins arrondis 121">
            <a:extLst>
              <a:ext uri="{FF2B5EF4-FFF2-40B4-BE49-F238E27FC236}">
                <a16:creationId xmlns:a16="http://schemas.microsoft.com/office/drawing/2014/main" id="{45839EFC-AF10-453D-B30C-AAC2513761C9}"/>
              </a:ext>
            </a:extLst>
          </p:cNvPr>
          <p:cNvSpPr/>
          <p:nvPr/>
        </p:nvSpPr>
        <p:spPr>
          <a:xfrm>
            <a:off x="5948628" y="1063995"/>
            <a:ext cx="2919448" cy="5168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F96EA611-E9E2-4318-BAAD-D5F96C058C08}"/>
              </a:ext>
            </a:extLst>
          </p:cNvPr>
          <p:cNvSpPr/>
          <p:nvPr/>
        </p:nvSpPr>
        <p:spPr>
          <a:xfrm>
            <a:off x="287031" y="1067216"/>
            <a:ext cx="2919448" cy="516878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A89F941-C9DE-40C2-83DC-942EAB72FD93}"/>
              </a:ext>
            </a:extLst>
          </p:cNvPr>
          <p:cNvSpPr/>
          <p:nvPr/>
        </p:nvSpPr>
        <p:spPr>
          <a:xfrm>
            <a:off x="3436218" y="1083580"/>
            <a:ext cx="2271563" cy="7616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data (CSV files)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Specs of ground stations, spacecraft, orbit, etc.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78FD9E5-B739-432D-AB92-E4D038FCC1A7}"/>
              </a:ext>
            </a:extLst>
          </p:cNvPr>
          <p:cNvSpPr/>
          <p:nvPr/>
        </p:nvSpPr>
        <p:spPr>
          <a:xfrm>
            <a:off x="652442" y="3105415"/>
            <a:ext cx="2271563" cy="161653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Single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input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Propagation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(Exports raw data)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Computes analyses &amp; plots results</a:t>
            </a:r>
          </a:p>
        </p:txBody>
      </p:sp>
      <p:sp>
        <p:nvSpPr>
          <p:cNvPr id="21" name="Google Shape;133;gd8f60d56d6_0_0">
            <a:extLst>
              <a:ext uri="{FF2B5EF4-FFF2-40B4-BE49-F238E27FC236}">
                <a16:creationId xmlns:a16="http://schemas.microsoft.com/office/drawing/2014/main" id="{C4023025-A4EB-469F-9D02-16E37F729021}"/>
              </a:ext>
            </a:extLst>
          </p:cNvPr>
          <p:cNvSpPr txBox="1"/>
          <p:nvPr/>
        </p:nvSpPr>
        <p:spPr>
          <a:xfrm>
            <a:off x="140230" y="1079944"/>
            <a:ext cx="3295988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dirty="0"/>
              <a:t>Simple Scenario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/>
              <a:t>(Propagation in seconds)</a:t>
            </a:r>
            <a:endParaRPr lang="en-US"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3;gd8f60d56d6_0_0">
            <a:extLst>
              <a:ext uri="{FF2B5EF4-FFF2-40B4-BE49-F238E27FC236}">
                <a16:creationId xmlns:a16="http://schemas.microsoft.com/office/drawing/2014/main" id="{D45DDAAE-E1DB-4B30-9ED7-5CC17BA0F359}"/>
              </a:ext>
            </a:extLst>
          </p:cNvPr>
          <p:cNvSpPr txBox="1"/>
          <p:nvPr/>
        </p:nvSpPr>
        <p:spPr>
          <a:xfrm>
            <a:off x="5707781" y="1067216"/>
            <a:ext cx="341372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dirty="0"/>
              <a:t>Advanced Scenario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/>
              <a:t>(Longer propagation)</a:t>
            </a:r>
            <a:endParaRPr lang="en-US"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FF05068-9E42-4058-A655-03455D6E9F04}"/>
              </a:ext>
            </a:extLst>
          </p:cNvPr>
          <p:cNvSpPr/>
          <p:nvPr/>
        </p:nvSpPr>
        <p:spPr>
          <a:xfrm>
            <a:off x="3436219" y="5474322"/>
            <a:ext cx="2271563" cy="761676"/>
          </a:xfrm>
          <a:prstGeom prst="round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Plots in PNG/PDF, stats in CSV (data in CSV)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84BB504-3B56-46F5-AA10-8AA56BA03E16}"/>
              </a:ext>
            </a:extLst>
          </p:cNvPr>
          <p:cNvSpPr/>
          <p:nvPr/>
        </p:nvSpPr>
        <p:spPr>
          <a:xfrm>
            <a:off x="6278860" y="2258086"/>
            <a:ext cx="2271563" cy="106707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First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input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Propagation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Exports raw data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54611B9-CF40-46A0-A1D8-C2E643463C90}"/>
              </a:ext>
            </a:extLst>
          </p:cNvPr>
          <p:cNvSpPr/>
          <p:nvPr/>
        </p:nvSpPr>
        <p:spPr>
          <a:xfrm>
            <a:off x="6278859" y="4530612"/>
            <a:ext cx="2271563" cy="106707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Second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raw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Computes analyses &amp; plots results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774DAC-C02C-442B-B6D8-428B57CC2FC7}"/>
              </a:ext>
            </a:extLst>
          </p:cNvPr>
          <p:cNvSpPr/>
          <p:nvPr/>
        </p:nvSpPr>
        <p:spPr>
          <a:xfrm>
            <a:off x="6278858" y="3532845"/>
            <a:ext cx="2271563" cy="76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Raw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 CSV, if possible, if not in pickle (PKL) files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0344B31A-1E49-48B2-87CC-AFE657D6862D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 rot="5400000">
            <a:off x="2550033" y="1083447"/>
            <a:ext cx="1260159" cy="2783776"/>
          </a:xfrm>
          <a:prstGeom prst="bentConnector3">
            <a:avLst>
              <a:gd name="adj1" fmla="val 16485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04FF6C0E-4161-4572-B780-1020AC37B7E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 rot="16200000" flipH="1">
            <a:off x="5786906" y="630350"/>
            <a:ext cx="412830" cy="2842642"/>
          </a:xfrm>
          <a:prstGeom prst="bentConnector3">
            <a:avLst>
              <a:gd name="adj1" fmla="val 50000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343FB5BD-BE5A-4ED4-8BBF-6D27EAD26E2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7310797" y="3428999"/>
            <a:ext cx="207689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8E4033EE-84CF-40A9-A741-DACE1F8626E0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rot="16200000" flipH="1">
            <a:off x="7296595" y="4412565"/>
            <a:ext cx="23609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FBF4EF90-6ECD-4EDE-BCA4-05D07C99A27F}"/>
              </a:ext>
            </a:extLst>
          </p:cNvPr>
          <p:cNvCxnSpPr>
            <a:cxnSpLocks/>
            <a:stCxn id="19" idx="2"/>
            <a:endCxn id="23" idx="1"/>
          </p:cNvCxnSpPr>
          <p:nvPr/>
        </p:nvCxnSpPr>
        <p:spPr>
          <a:xfrm rot="16200000" flipH="1">
            <a:off x="2045614" y="4464555"/>
            <a:ext cx="1133214" cy="1647995"/>
          </a:xfrm>
          <a:prstGeom prst="bentConnector2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3DC5ECD7-0D37-417E-AD81-AFF3342F7B00}"/>
              </a:ext>
            </a:extLst>
          </p:cNvPr>
          <p:cNvCxnSpPr>
            <a:cxnSpLocks/>
            <a:stCxn id="25" idx="2"/>
            <a:endCxn id="23" idx="3"/>
          </p:cNvCxnSpPr>
          <p:nvPr/>
        </p:nvCxnSpPr>
        <p:spPr>
          <a:xfrm rot="5400000">
            <a:off x="6432473" y="4872992"/>
            <a:ext cx="257478" cy="1706859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2FE9736A-FAB2-4672-B126-8FA5BFFEFAC0}"/>
              </a:ext>
            </a:extLst>
          </p:cNvPr>
          <p:cNvSpPr/>
          <p:nvPr/>
        </p:nvSpPr>
        <p:spPr>
          <a:xfrm>
            <a:off x="3436218" y="3532843"/>
            <a:ext cx="2271563" cy="7616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Useful Functions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Standardized plotting &amp; results export tools</a:t>
            </a:r>
          </a:p>
        </p:txBody>
      </p:sp>
      <p:cxnSp>
        <p:nvCxnSpPr>
          <p:cNvPr id="106" name="Connecteur : en angle 105">
            <a:extLst>
              <a:ext uri="{FF2B5EF4-FFF2-40B4-BE49-F238E27FC236}">
                <a16:creationId xmlns:a16="http://schemas.microsoft.com/office/drawing/2014/main" id="{2293CE82-941D-4026-A2D6-A4D1FA6DBD96}"/>
              </a:ext>
            </a:extLst>
          </p:cNvPr>
          <p:cNvCxnSpPr>
            <a:cxnSpLocks/>
            <a:stCxn id="83" idx="3"/>
            <a:endCxn id="25" idx="1"/>
          </p:cNvCxnSpPr>
          <p:nvPr/>
        </p:nvCxnSpPr>
        <p:spPr>
          <a:xfrm>
            <a:off x="5707781" y="3913681"/>
            <a:ext cx="571078" cy="1150466"/>
          </a:xfrm>
          <a:prstGeom prst="bentConnector3">
            <a:avLst>
              <a:gd name="adj1" fmla="val 24870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C8548982-4167-4373-B6EE-67A7ECBD354D}"/>
              </a:ext>
            </a:extLst>
          </p:cNvPr>
          <p:cNvCxnSpPr>
            <a:stCxn id="83" idx="1"/>
            <a:endCxn id="19" idx="3"/>
          </p:cNvCxnSpPr>
          <p:nvPr/>
        </p:nvCxnSpPr>
        <p:spPr>
          <a:xfrm flipH="1">
            <a:off x="2924005" y="3913681"/>
            <a:ext cx="512213" cy="0"/>
          </a:xfrm>
          <a:prstGeom prst="straightConnector1">
            <a:avLst/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6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61C5F-B544-485F-A3D0-08914FA92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401" y="1680691"/>
            <a:ext cx="4562837" cy="2965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DD237E-9EB8-4B71-A965-584453003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0089"/>
            <a:ext cx="3173747" cy="23576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2FFCEB-CBA0-4D23-9666-90C4C7E6C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" y="1190266"/>
            <a:ext cx="4423274" cy="18153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7F0E292-DBCF-463E-A90A-D9DF5AE4C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793" y="4840334"/>
            <a:ext cx="5896445" cy="12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Tools Used &amp; Recommended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5;gdd561a0acf_0_12">
            <a:extLst>
              <a:ext uri="{FF2B5EF4-FFF2-40B4-BE49-F238E27FC236}">
                <a16:creationId xmlns:a16="http://schemas.microsoft.com/office/drawing/2014/main" id="{FA5E61DC-BBA1-4FA4-AE2F-F642AF7188F9}"/>
              </a:ext>
            </a:extLst>
          </p:cNvPr>
          <p:cNvSpPr txBox="1"/>
          <p:nvPr/>
        </p:nvSpPr>
        <p:spPr>
          <a:xfrm>
            <a:off x="4571998" y="1043126"/>
            <a:ext cx="4572001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Recommended</a:t>
            </a:r>
            <a:endParaRPr lang="en-US" dirty="0"/>
          </a:p>
        </p:txBody>
      </p:sp>
      <p:sp>
        <p:nvSpPr>
          <p:cNvPr id="18" name="Google Shape;105;gdd561a0acf_0_12">
            <a:extLst>
              <a:ext uri="{FF2B5EF4-FFF2-40B4-BE49-F238E27FC236}">
                <a16:creationId xmlns:a16="http://schemas.microsoft.com/office/drawing/2014/main" id="{D39A41E9-2893-4D2F-95EC-EC885B5EB00D}"/>
              </a:ext>
            </a:extLst>
          </p:cNvPr>
          <p:cNvSpPr txBox="1"/>
          <p:nvPr/>
        </p:nvSpPr>
        <p:spPr>
          <a:xfrm>
            <a:off x="0" y="1043126"/>
            <a:ext cx="4571998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Used</a:t>
            </a:r>
            <a:endParaRPr lang="en-US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1ECA776-6126-4AC9-A155-DAC2C62A6AB2}"/>
              </a:ext>
            </a:extLst>
          </p:cNvPr>
          <p:cNvCxnSpPr>
            <a:cxnSpLocks/>
          </p:cNvCxnSpPr>
          <p:nvPr/>
        </p:nvCxnSpPr>
        <p:spPr>
          <a:xfrm>
            <a:off x="4571998" y="1043126"/>
            <a:ext cx="0" cy="534557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3F32F09-091C-487E-9967-5EB6E0E10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7" r="15605"/>
          <a:stretch/>
        </p:blipFill>
        <p:spPr>
          <a:xfrm>
            <a:off x="701176" y="2981898"/>
            <a:ext cx="3169647" cy="188105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955BFD2A-A400-4BB4-9F7E-7175C666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922" y="1841068"/>
            <a:ext cx="3739609" cy="77501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1DBC6BE-2103-42CA-A33B-40E1E5089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66" y="1848630"/>
            <a:ext cx="3751063" cy="1134697"/>
          </a:xfrm>
          <a:prstGeom prst="rect">
            <a:avLst/>
          </a:prstGeom>
        </p:spPr>
      </p:pic>
      <p:pic>
        <p:nvPicPr>
          <p:cNvPr id="16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67F9025-C12F-4F57-BE6D-37749DD2E9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09" t="25359" r="8789" b="27459"/>
          <a:stretch/>
        </p:blipFill>
        <p:spPr>
          <a:xfrm>
            <a:off x="584313" y="5079063"/>
            <a:ext cx="3403371" cy="109351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7EB13528-819E-4E4D-AB3E-7A35BB678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5294" y="3366376"/>
            <a:ext cx="1219200" cy="12192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26B3BB0-E224-40CE-9C5F-CC7957BAAFC5}"/>
              </a:ext>
            </a:extLst>
          </p:cNvPr>
          <p:cNvSpPr txBox="1"/>
          <p:nvPr/>
        </p:nvSpPr>
        <p:spPr>
          <a:xfrm>
            <a:off x="6034494" y="3683588"/>
            <a:ext cx="2961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GitHub Desktop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5D9179E-15FD-4FB6-82C9-5B50B911A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6649" y="4714476"/>
            <a:ext cx="3122700" cy="16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Tools Used &amp; Recommended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5" y="890726"/>
            <a:ext cx="8635456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Important notes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CONDA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You can use </a:t>
            </a:r>
            <a:r>
              <a:rPr lang="en-US" b="1" dirty="0">
                <a:sym typeface="Wingdings" panose="05000000000000000000" pitchFamily="2" charset="2"/>
              </a:rPr>
              <a:t>ANACONDA</a:t>
            </a:r>
            <a:r>
              <a:rPr lang="en-US" dirty="0">
                <a:sym typeface="Wingdings" panose="05000000000000000000" pitchFamily="2" charset="2"/>
              </a:rPr>
              <a:t>, or </a:t>
            </a:r>
            <a:r>
              <a:rPr lang="en-US" b="1" dirty="0">
                <a:sym typeface="Wingdings" panose="05000000000000000000" pitchFamily="2" charset="2"/>
              </a:rPr>
              <a:t>Miniforge </a:t>
            </a:r>
            <a:r>
              <a:rPr lang="en-US" dirty="0">
                <a:sym typeface="Wingdings" panose="05000000000000000000" pitchFamily="2" charset="2"/>
              </a:rPr>
              <a:t>for a lighter install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PyCharm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Free professional licenses are awarded to students (details in the Python setup guide)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GitHub Copilot </a:t>
            </a:r>
            <a:r>
              <a:rPr lang="en-US" dirty="0">
                <a:sym typeface="Wingdings" panose="05000000000000000000" pitchFamily="2" charset="2"/>
              </a:rPr>
              <a:t> Available for free for students through the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GitHub Global Campus</a:t>
            </a:r>
            <a:r>
              <a:rPr lang="en-US" dirty="0">
                <a:sym typeface="Wingdings" panose="05000000000000000000" pitchFamily="2" charset="2"/>
              </a:rPr>
              <a:t> program</a:t>
            </a:r>
            <a:endParaRPr lang="en-US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9E3CE3-90E2-47CE-8EA9-F77D89C6E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268" y="3907031"/>
            <a:ext cx="5582856" cy="23809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A97469-79DE-49D4-9068-521BE80D5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7" y="3489482"/>
            <a:ext cx="2793823" cy="27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61D4E"/>
                </a:solidFill>
              </a:rPr>
              <a:t>Installation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4" y="1008166"/>
            <a:ext cx="863545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Follow the setup guide on GitHub 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here</a:t>
            </a:r>
            <a:r>
              <a:rPr lang="en-US" dirty="0">
                <a:sym typeface="Wingdings" panose="05000000000000000000" pitchFamily="2" charset="2"/>
              </a:rPr>
              <a:t> 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BABD77-87EA-44F1-AB08-3992436CDC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51"/>
          <a:stretch/>
        </p:blipFill>
        <p:spPr>
          <a:xfrm>
            <a:off x="332224" y="1633367"/>
            <a:ext cx="6347406" cy="46800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2D64C9-8129-422F-8D45-D5A1FF310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635" y="4006443"/>
            <a:ext cx="2344612" cy="23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00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400</Words>
  <Application>Microsoft Office PowerPoint</Application>
  <PresentationFormat>Affichage à l'écran (4:3)</PresentationFormat>
  <Paragraphs>94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MS UI Gothic</vt:lpstr>
      <vt:lpstr>Teko</vt:lpstr>
      <vt:lpstr>Calibri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 Grd</dc:creator>
  <cp:lastModifiedBy>Muller Arnaud Marc Bob</cp:lastModifiedBy>
  <cp:revision>19</cp:revision>
  <dcterms:created xsi:type="dcterms:W3CDTF">2020-10-13T11:52:00Z</dcterms:created>
  <dcterms:modified xsi:type="dcterms:W3CDTF">2022-10-20T10:19:35Z</dcterms:modified>
</cp:coreProperties>
</file>